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3" r:id="rId3"/>
    <p:sldId id="294" r:id="rId4"/>
    <p:sldId id="257" r:id="rId5"/>
    <p:sldId id="295" r:id="rId6"/>
    <p:sldId id="296" r:id="rId7"/>
    <p:sldId id="289" r:id="rId8"/>
    <p:sldId id="258" r:id="rId9"/>
    <p:sldId id="292" r:id="rId10"/>
    <p:sldId id="290" r:id="rId11"/>
    <p:sldId id="29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B548A"/>
    <a:srgbClr val="000000"/>
    <a:srgbClr val="F773E7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644" autoAdjust="0"/>
  </p:normalViewPr>
  <p:slideViewPr>
    <p:cSldViewPr>
      <p:cViewPr>
        <p:scale>
          <a:sx n="83" d="100"/>
          <a:sy n="83" d="100"/>
        </p:scale>
        <p:origin x="-1349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0BBE-2D73-435C-80F8-23BAF16AADF9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pic>
        <p:nvPicPr>
          <p:cNvPr id="6" name="Рисунок 5" descr="265x200итог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520621"/>
            <a:ext cx="7272808" cy="11162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1580" y="1520621"/>
            <a:ext cx="7632848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0000">
              <a:lnSpc>
                <a:spcPts val="1500"/>
              </a:lnSpc>
            </a:pPr>
            <a:endParaRPr lang="ru-RU" sz="20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36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36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28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20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2000" b="1" dirty="0" smtClean="0">
              <a:latin typeface="Century Gothic" pitchFamily="34" charset="0"/>
            </a:endParaRPr>
          </a:p>
          <a:p>
            <a:pPr algn="ctr" defTabSz="360000">
              <a:lnSpc>
                <a:spcPts val="1500"/>
              </a:lnSpc>
            </a:pP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852937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ответственных лиц по сопровождению образовательного процесса для обучения инвалидов и лиц с ОВЗ 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5008" y="4929198"/>
            <a:ext cx="3143272" cy="1143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Яковлева Е.В.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31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pic>
        <p:nvPicPr>
          <p:cNvPr id="9" name="Рисунок 8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8042227" cy="11477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Инвалиды и лица с ограниченными возможностями здоровья с учетом различных нозологий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5786" y="1928802"/>
            <a:ext cx="3643338" cy="8572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 нарушениями зрения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(слепые и слабовидящие)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5786" y="2928934"/>
            <a:ext cx="3643338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 нарушениями слуха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(глухие и слабослышащие)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85786" y="4071942"/>
            <a:ext cx="3714776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 нарушениями опорно-двигательной системы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flipH="1">
            <a:off x="4714876" y="1928802"/>
            <a:ext cx="3786214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 нарушениями речи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4876" y="2928934"/>
            <a:ext cx="385765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 нарушениями ментальной сферы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57752" y="4143380"/>
            <a:ext cx="3786214" cy="7858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Различные комбинации множественных и сочетанных нарушений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pic>
        <p:nvPicPr>
          <p:cNvPr id="9" name="Рисунок 8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57166"/>
            <a:ext cx="8042227" cy="11477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Функциональные обязанности ответственных лиц (раздел 8.1)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5786" y="1643050"/>
            <a:ext cx="3643338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контроль за посещаемостью занятий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5786" y="2714620"/>
            <a:ext cx="3643338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помощь в организации самостоятельной работы в случае заболевания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85786" y="3929066"/>
            <a:ext cx="3714776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организация индивидуальных консультаций для длительно отсутствующих студентов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flipH="1">
            <a:off x="4643438" y="1643050"/>
            <a:ext cx="3786214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контроль аттестаций, сдачи зачетов, экзаменов, ликвидации академических задолженностей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4876" y="2857496"/>
            <a:ext cx="371477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коррекция взаимодействия преподаватель - студент-инвалид в учебном процессе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4" y="4214818"/>
            <a:ext cx="3786214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консультирование преподавателей и сотрудников по психофизическим особенностям студентов-инвалидов, коррекция ситуаций затруднений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5072074"/>
            <a:ext cx="3571900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инструктажи и семинары для преподавателей, методистов и т.д.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065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191683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 ВНИМАНИЕ!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5784" y="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4" y="394801"/>
            <a:ext cx="7898211" cy="1033935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500034" y="2786058"/>
            <a:ext cx="2786082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2857496"/>
            <a:ext cx="2786082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кадровому обеспечение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57950" y="2857496"/>
            <a:ext cx="2214578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работе с абитуриентами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4143380"/>
            <a:ext cx="2857520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доступности зданий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0430" y="4071942"/>
            <a:ext cx="264320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материально-техническому обеспечению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15074" y="4071942"/>
            <a:ext cx="228601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адаптации образовательных 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5357826"/>
            <a:ext cx="2928958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применению электронного обучения и ДОТ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628" y="5357826"/>
            <a:ext cx="2786082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комплексному сопровождению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1142984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Методические рекомендации по организации образовательного процесса для обучения инвалидов и лиц с ограниченными возможностями здоровья в образовательных организациях высшего образования, в том числе оснащенности образовательного процесса, утвержденным заместителем  министра Минобрнауки России А.А. Климовым 8.04.2014 г. № АК-44/05вн)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7898211" cy="1033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54868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Перечень локальных нормативных актов, регламентирующих работу по сопровождению образовательного процесса для инвалидов (высшее образование)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736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«Доступная среда» (утверждена приказом ректора от 30.05.2014 г. № 393-ОСД). Программа «Доступная среда (2015-2020 гг.)» (утверждена решением Учёного совета СГУ им. Питирима Сорокина от 28.10.2015 протокол № 2 (459)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высшего образования – программам </a:t>
            </a:r>
            <a:r>
              <a:rPr lang="ru-RU" sz="1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1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 на 2016/17 учебный год в Федеральное государственное бюджетное образовательное учреждение высшего образования «Сыктывкарский государственный университет имени Питирима Сорокина» с изменениями, внесенными 27 января 2016 года (Решение Ученого совета от 13 ноября 2015 г. № 6 (443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28600" indent="-228600" algn="just"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высшего образования – программам бакалавриата, программам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 в федеральном государственном бюджетном образовательном учреждении высшего профессионального образования «Сыктывкарский государственный университет» (Приказ от 1 сентября 2014 г. № 612-ОСД);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формах, периодичности и порядке текущего контроля успеваемости и промежуточной аттестации обучающихся (Приказ от 24 апреля 2014 г. № 315-ОСД);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практике обучающихся, осваивающих основные образовательные программы высшего образования в ФГБОУ ВПО «</a:t>
            </a:r>
            <a:r>
              <a:rPr lang="ru-RU" sz="1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СыктГУ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(Решение Ученого совета от 26 марта 2014 г. № 8 (439), приказ от 7 апреля 2014 г. № 250-ОСД);</a:t>
            </a:r>
          </a:p>
          <a:p>
            <a:pPr marL="228600" indent="-228600" algn="just">
              <a:buFontTx/>
              <a:buAutoNum type="arabicPeriod"/>
            </a:pP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992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7898211" cy="1033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54868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Перечень локальных нормативных актов, регламентирующих работу по сопровождению образовательного процесса для инвалидов </a:t>
            </a:r>
            <a:r>
              <a:rPr lang="ru-RU" sz="2000" b="1" dirty="0"/>
              <a:t>(высшее образование)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132856"/>
            <a:ext cx="821537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государственной итоговой аттестации по образовательным программам высшего образования – программам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магистратуры (Решение Ученого совета от 23 декабря 2015 г. № 5 (462))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обучения по индивидуальному учебному плану (Приказ от 30 декабря 2013 г. № 589-ОСД)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процесса физического воспитания в федеральном государственном бюджетном образовательном учреждении высшего профессионального образования «Сыктывкарский государственный университет» Приказ от 18 июня 2014 г. № 470-ОСД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ректора от 19.11.2014 года № 849-ОСД «О назначении 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ректора от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11.12.2015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760-ОД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  <a:p>
            <a:pPr marL="228600" indent="-228600" algn="just">
              <a:buFontTx/>
              <a:buAutoNum type="arabicPeriod"/>
            </a:pP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681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7898211" cy="1033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918" y="26064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Перечень локальных нормативных актов, регламентирующих работу по сопровождению образовательного процесса для инвалидов и лиц с ОВЗ (среднее профессиональное образование)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736"/>
            <a:ext cx="821537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«Доступная среда» (утверждена приказом ректора от 30.05.2014 г. № 393-ОСД). Программа «Доступная среда (2015-2020 гг.)» (утверждена решением Учёного совета СГУ им. Питирима Сорокина от 28.10.2015 протокол № 2 (459)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по образовательным программам среднего профессионального образования в Федеральное государственное бюджетное образовательное учреждение высшего образования «Сыктывкарский государственный университет имени Питирима Сорокина» в 2016/17 учебном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Ученого совета от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февраля 2016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466);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образовательным программам среднего профессионального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образования(Приказ от 18.09.2014г. №655/1-ОД)  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формах, периодичности и порядке текущего контроля успеваемости и промежуточной аттестации обучающихся по образовательным программам среднего профессионального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(Приказ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 марта 2014 г. №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219-ОСД)</a:t>
            </a:r>
          </a:p>
          <a:p>
            <a:pPr marL="228600" indent="-228600" algn="just">
              <a:buFontTx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образовательного процесса по программам среднего профессионального образования для обучения инвалидов и лиц с ограниченными возможностями здоровья (Приказ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22 апреля 2015 г. № 275-ОД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14131"/>
            <a:ext cx="9144000" cy="6843869"/>
          </a:xfrm>
          <a:prstGeom prst="rect">
            <a:avLst/>
          </a:prstGeom>
        </p:spPr>
      </p:pic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7898211" cy="1033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918" y="26064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Перечень локальных нормативных актов, регламентирующих работу по сопровождению образовательного процесса для инвалидов и лиц с ОВЗ (среднее профессиональное образование)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80981"/>
            <a:ext cx="81482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практике обучающихся, осваивающих основные профессиональные образовательные программы среднего профессионального образования в ФГБОУ ВПО «</a:t>
            </a:r>
            <a:r>
              <a:rPr lang="ru-RU" sz="1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СыктГУ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(Решение Ученого совета от 26 марта 2014 г. № 8 (439), приказ от 7 апреля 2014 г. № 250-ОСД)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обучающихся по индивидуальным учебным планам, в том числе ускоренного обучения в пределах осваиваемых программ среднего профессионального образования Приказ от 30 октября 2014 г. №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800/1-ОД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проведения государственной итоговой аттестации студентов Сыктывкарского государственного университета, обучающихся по программам среднего профессионального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(Решение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Ученого совета от 26 февраля 2014 г. № 7 (438), приказ от 4 марта 2014 г. № </a:t>
            </a:r>
            <a:r>
              <a:rPr lang="ru-RU" sz="1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132-ОСД)</a:t>
            </a:r>
          </a:p>
          <a:p>
            <a:pPr marL="361950" indent="-36195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процесса физического воспитания в федеральном государственном бюджетном образовательном учреждении высшего профессионального образования «Сыктывкарский государственный университет» Приказ от 18 июня 2014 г. № 470-ОСД</a:t>
            </a:r>
          </a:p>
          <a:p>
            <a:pPr marL="361950" indent="-36195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ректора от 19.11.2014 года № 849-ОСД «О назначении 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  <a:p>
            <a:pPr marL="361950" indent="-361950" algn="just">
              <a:buFontTx/>
              <a:buAutoNum type="arabicPeriod"/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ректора от 11.12.2015 года № 760-ОД «О назначении 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</p:txBody>
      </p:sp>
    </p:spTree>
    <p:extLst>
      <p:ext uri="{BB962C8B-B14F-4D97-AF65-F5344CB8AC3E}">
        <p14:creationId xmlns:p14="http://schemas.microsoft.com/office/powerpoint/2010/main" val="2722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9064" y="1785926"/>
            <a:ext cx="842493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pic>
        <p:nvPicPr>
          <p:cNvPr id="6" name="Рисунок 5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7898211" cy="1147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548680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Этапы сопровождения инвалидов 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и лиц с ограниченными возможностями здоровья</a:t>
            </a:r>
            <a:r>
              <a:rPr lang="ru-RU" sz="3200" b="1" dirty="0" smtClean="0"/>
              <a:t> </a:t>
            </a:r>
          </a:p>
          <a:p>
            <a:pPr algn="just"/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071538" y="2428868"/>
            <a:ext cx="3143272" cy="2286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Этап приема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0628" y="2500306"/>
            <a:ext cx="3071834" cy="221457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Этап обучения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71934" y="3286124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pic>
        <p:nvPicPr>
          <p:cNvPr id="9" name="Рисунок 8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8042227" cy="11477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Условия, соблюдаемые университетом </a:t>
            </a:r>
          </a:p>
          <a:p>
            <a:pPr algn="ctr"/>
            <a:r>
              <a:rPr lang="ru-RU" sz="2800" b="1" dirty="0" smtClean="0"/>
              <a:t>на этапе приема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2643182"/>
            <a:ext cx="4000528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Создание специальных условий при проведении вступительных испытаний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428736"/>
            <a:ext cx="3643338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Особые права при приеме (подтверждаются документами о наличии таких прав)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29058" y="4286256"/>
            <a:ext cx="3786214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Преимущественное право на зачисление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pic>
        <p:nvPicPr>
          <p:cNvPr id="9" name="Рисунок 8" descr="полоса син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245" y="394801"/>
            <a:ext cx="8042227" cy="114773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Организация образовательного процесса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2500306"/>
            <a:ext cx="3786214" cy="8572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Выбор методов обучения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1214422"/>
            <a:ext cx="3714776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Введение специализированных адаптационных дисциплин (модулей) в ОПОП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3429000"/>
            <a:ext cx="3786214" cy="16430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Обеспечение обучающихся печатными и электронными образовательными ресурсами в формах, адаптированных к ограничениям их здоровья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28" y="1214422"/>
            <a:ext cx="3500462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Выбор мест прохождения практик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3504" y="2500306"/>
            <a:ext cx="3429024" cy="12858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Проведение текущей и промежуточной аттестации с учетом особенностей нозологий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3504" y="3929066"/>
            <a:ext cx="3500462" cy="1357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Разработка индивидуальных учебных планов и индивидуальных графиков обучения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4942" y="5357826"/>
            <a:ext cx="3357586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Подготовка к трудоустройству и содействие трудоустройству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57224" y="5143512"/>
            <a:ext cx="3714776" cy="1357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Организация образовательного процесса с применением электронного обучения и дистанционных образовательных технологий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1118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mariya</dc:creator>
  <cp:lastModifiedBy>Зыкова Екатерина Леонидовна</cp:lastModifiedBy>
  <cp:revision>132</cp:revision>
  <dcterms:created xsi:type="dcterms:W3CDTF">2013-06-02T08:40:57Z</dcterms:created>
  <dcterms:modified xsi:type="dcterms:W3CDTF">2016-06-24T13:47:35Z</dcterms:modified>
</cp:coreProperties>
</file>